
<file path=[Content_Types].xml><?xml version="1.0" encoding="utf-8"?>
<Types xmlns="http://schemas.openxmlformats.org/package/2006/content-types">
  <Default ContentType="application/vnd.openxmlformats-officedocument.presentationml.printerSettings" Extension="bin"/>
  <Default ContentType="image/jpeg" Extension="jpeg"/>
  <Default ContentType="image/jpeg" Extension="jpg"/>
  <Default ContentType="image/png" Extension="png"/>
  <Default ContentType="application/vnd.openxmlformats-package.relationships+xml" Extension="rels"/>
  <Default ContentType="application/xml" Extens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r:id="rId7" id="256"/>
    <p:sldId r:id="rId8" id="257"/>
    <p:sldId r:id="rId9" id="258"/>
    <p:sldId r:id="rId10" id="259"/>
    <p:sldId r:id="rId11" id="260"/>
    <p:sldId r:id="rId12" id="261"/>
    <p:sldId r:id="rId13" id="262"/>
    <p:sldId r:id="rId14" id="263"/>
    <p:sldId r:id="rId15" id="264"/>
    <p:sldId r:id="rId16" id="265"/>
    <p:sldId r:id="rId17" id="266"/>
    <p:sldId r:id="rId18" id="267"/>
    <p:sldId r:id="rId19" id="268"/>
    <p:sldId r:id="rId20" id="269"/>
    <p:sldId r:id="rId21" id="270"/>
    <p:sldId r:id="rId22" id="271"/>
    <p:sldId r:id="rId23" id="272"/>
    <p:sldId r:id="rId24" id="273"/>
    <p:sldId r:id="rId25" id="274"/>
    <p:sldId r:id="rId26" id="275"/>
    <p:sldId r:id="rId27" id="276"/>
    <p:sldId r:id="rId28" id="277"/>
    <p:sldId r:id="rId29" id="278"/>
    <p:sldId r:id="rId30" id="279"/>
    <p:sldId r:id="rId31" id="280"/>
    <p:sldId r:id="rId32" id="281"/>
    <p:sldId r:id="rId33" id="282"/>
    <p:sldId r:id="rId34" id="283"/>
    <p:sldId r:id="rId35" id="284"/>
    <p:sldId r:id="rId36" id="285"/>
    <p:sldId r:id="rId37" id="286"/>
    <p:sldId r:id="rId38" id="287"/>
    <p:sldId r:id="rId39" id="288"/>
    <p:sldId r:id="rId40" id="289"/>
    <p:sldId r:id="rId41" id="290"/>
    <p:sldId r:id="rId42" id="291"/>
    <p:sldId r:id="rId43" id="292"/>
    <p:sldId r:id="rId44" id="293"/>
    <p:sldId r:id="rId45" id="294"/>
    <p:sldId r:id="rId46" id="295"/>
    <p:sldId r:id="rId47" id="296"/>
    <p:sldId r:id="rId48" id="297"/>
    <p:sldId r:id="rId49" id="298"/>
    <p:sldId r:id="rId50" id="299"/>
    <p:sldId r:id="rId51" id="300"/>
    <p:sldId r:id="rId52" id="301"/>
    <p:sldId r:id="rId53" id="302"/>
    <p:sldId r:id="rId54" id="303"/>
    <p:sldId r:id="rId55" id="304"/>
    <p:sldId r:id="rId56" id="305"/>
    <p:sldId r:id="rId57" id="306"/>
    <p:sldId r:id="rId58" id="307"/>
    <p:sldId r:id="rId59" id="308"/>
    <p:sldId r:id="rId60" id="309"/>
    <p:sldId r:id="rId61" id="310"/>
    <p:sldId r:id="rId62" id="311"/>
    <p:sldId r:id="rId63" id="312"/>
    <p:sldId r:id="rId64" id="313"/>
    <p:sldId r:id="rId65" id="314"/>
    <p:sldId r:id="rId66" id="315"/>
    <p:sldId r:id="rId67" id="316"/>
    <p:sldId r:id="rId68" id="317"/>
    <p:sldId r:id="rId69" id="318"/>
    <p:sldId r:id="rId70" id="319"/>
    <p:sldId r:id="rId71" id="320"/>
    <p:sldId r:id="rId72" id="321"/>
    <p:sldId r:id="rId73" id="322"/>
    <p:sldId r:id="rId74" id="323"/>
    <p:sldId r:id="rId75" id="324"/>
    <p:sldId r:id="rId76" id="325"/>
    <p:sldId r:id="rId77" id="326"/>
    <p:sldId r:id="rId78" id="327"/>
    <p:sldId r:id="rId79" id="328"/>
    <p:sldId r:id="rId80" id="329"/>
    <p:sldId r:id="rId81" id="330"/>
    <p:sldId r:id="rId82" id="331"/>
    <p:sldId r:id="rId83" id="332"/>
    <p:sldId r:id="rId84" id="333"/>
    <p:sldId r:id="rId85" id="334"/>
    <p:sldId r:id="rId86" id="335"/>
    <p:sldId r:id="rId87" id="336"/>
    <p:sldId r:id="rId88" id="337"/>
    <p:sldId r:id="rId89" id="338"/>
    <p:sldId r:id="rId90" id="339"/>
    <p:sldId r:id="rId91" id="340"/>
    <p:sldId r:id="rId92" id="341"/>
    <p:sldId r:id="rId93" id="342"/>
    <p:sldId r:id="rId94" id="343"/>
    <p:sldId r:id="rId95" id="3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 Id="rId3" Type="http://schemas.openxmlformats.org/officeDocument/2006/relationships/presProps" Target="presProps.xml"/><Relationship Id="rId2" Type="http://schemas.openxmlformats.org/officeDocument/2006/relationships/printerSettings" Target="printerSettings/printerSettings1.bin"/><Relationship Id="rId1" Type="http://schemas.openxmlformats.org/officeDocument/2006/relationships/slideMaster" Target="slideMasters/slideMaster1.xml"/><Relationship Id="rId48" Type="http://schemas.openxmlformats.org/officeDocument/2006/relationships/slide" Target="slides/slide42.xml"/><Relationship Id="rId49" Type="http://schemas.openxmlformats.org/officeDocument/2006/relationships/slide" Target="slides/slide4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39" Type="http://schemas.openxmlformats.org/officeDocument/2006/relationships/slide" Target="slides/slide33.xml"/><Relationship Id="rId38" Type="http://schemas.openxmlformats.org/officeDocument/2006/relationships/slide" Target="slides/slide32.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5" Type="http://schemas.openxmlformats.org/officeDocument/2006/relationships/slide" Target="slides/slide89.xml"/><Relationship Id="rId94" Type="http://schemas.openxmlformats.org/officeDocument/2006/relationships/slide" Target="slides/slide88.xml"/><Relationship Id="rId28" Type="http://schemas.openxmlformats.org/officeDocument/2006/relationships/slide" Target="slides/slide22.xml"/><Relationship Id="rId29" Type="http://schemas.openxmlformats.org/officeDocument/2006/relationships/slide" Target="slides/slide23.xml"/><Relationship Id="rId26" Type="http://schemas.openxmlformats.org/officeDocument/2006/relationships/slide" Target="slides/slide20.xml"/><Relationship Id="rId27" Type="http://schemas.openxmlformats.org/officeDocument/2006/relationships/slide" Target="slides/slide21.xml"/><Relationship Id="rId24" Type="http://schemas.openxmlformats.org/officeDocument/2006/relationships/slide" Target="slides/slide18.xml"/><Relationship Id="rId25" Type="http://schemas.openxmlformats.org/officeDocument/2006/relationships/slide" Target="slides/slide19.xml"/><Relationship Id="rId22" Type="http://schemas.openxmlformats.org/officeDocument/2006/relationships/slide" Target="slides/slide16.xml"/><Relationship Id="rId23" Type="http://schemas.openxmlformats.org/officeDocument/2006/relationships/slide" Target="slides/slide17.xml"/><Relationship Id="rId20" Type="http://schemas.openxmlformats.org/officeDocument/2006/relationships/slide" Target="slides/slide14.xml"/><Relationship Id="rId21" Type="http://schemas.openxmlformats.org/officeDocument/2006/relationships/slide" Target="slides/slide15.xml"/><Relationship Id="rId88" Type="http://schemas.openxmlformats.org/officeDocument/2006/relationships/slide" Target="slides/slide82.xml"/><Relationship Id="rId89" Type="http://schemas.openxmlformats.org/officeDocument/2006/relationships/slide" Target="slides/slide83.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19" Type="http://schemas.openxmlformats.org/officeDocument/2006/relationships/slide" Target="slides/slide13.xml"/><Relationship Id="rId18" Type="http://schemas.openxmlformats.org/officeDocument/2006/relationships/slide" Target="slides/slide12.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71" Type="http://schemas.openxmlformats.org/officeDocument/2006/relationships/slide" Target="slides/slide65.xml"/><Relationship Id="rId70" Type="http://schemas.openxmlformats.org/officeDocument/2006/relationships/slide" Target="slides/slide64.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62" Type="http://schemas.openxmlformats.org/officeDocument/2006/relationships/slide" Target="slides/slide56.xml"/><Relationship Id="rId63" Type="http://schemas.openxmlformats.org/officeDocument/2006/relationships/slide" Target="slides/slide57.xml"/><Relationship Id="rId60" Type="http://schemas.openxmlformats.org/officeDocument/2006/relationships/slide" Target="slides/slide54.xml"/><Relationship Id="rId61" Type="http://schemas.openxmlformats.org/officeDocument/2006/relationships/slide" Target="slides/slide55.xml"/><Relationship Id="rId66" Type="http://schemas.openxmlformats.org/officeDocument/2006/relationships/slide" Target="slides/slide60.xml"/><Relationship Id="rId67" Type="http://schemas.openxmlformats.org/officeDocument/2006/relationships/slide" Target="slides/slide61.xml"/><Relationship Id="rId64" Type="http://schemas.openxmlformats.org/officeDocument/2006/relationships/slide" Target="slides/slide58.xml"/><Relationship Id="rId65" Type="http://schemas.openxmlformats.org/officeDocument/2006/relationships/slide" Target="slides/slide59.xml"/><Relationship Id="rId68" Type="http://schemas.openxmlformats.org/officeDocument/2006/relationships/slide" Target="slides/slide62.xml"/><Relationship Id="rId69" Type="http://schemas.openxmlformats.org/officeDocument/2006/relationships/slide" Target="slides/slide63.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slideLayout" Target="../slideLayouts/slideLayout5.xml"/><Relationship Id="rId10" Type="http://schemas.openxmlformats.org/officeDocument/2006/relationships/slideLayout" Target="../slideLayouts/slideLayout10.xml"/><Relationship Id="rId8" Type="http://schemas.openxmlformats.org/officeDocument/2006/relationships/slideLayout" Target="../slideLayouts/slideLayout8.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12" Type="http://schemas.openxmlformats.org/officeDocument/2006/relationships/theme" Target="../theme/theme1.xml"/><Relationship Id="rId11" Type="http://schemas.openxmlformats.org/officeDocument/2006/relationships/slideLayout" Target="../slideLayouts/slideLayout1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John F. Kennedy</a:t>
            </a:r>
          </a:p>
        </p:txBody>
      </p:sp>
      <p:sp>
        <p:nvSpPr>
          <p:cNvPr id="3" name="Subtitle 2"/>
          <p:cNvSpPr>
            <a:spLocks noGrp="1"/>
          </p:cNvSpPr>
          <p:nvPr>
            <p:ph type="subTitle" idx="1"/>
          </p:nvPr>
        </p:nvSpPr>
        <p:spPr/>
        <p:txBody>
          <a:bodyPr/>
          <a:lstStyle/>
          <a:p>
            <a:pPr>
              <a:defRPr sz="2800"/>
            </a:pPr>
            <a:r>
              <a:t>From Wikipedia, the free encyclopedia</a:t>
            </a:r>
          </a:p>
          <a:p>
            <a:pPr>
              <a:defRPr sz="1600"/>
            </a:pPr>
            <a:r>
              <a:t>https://en.wikipedia.org/wiki/John%20F.%20Kennedy</a:t>
            </a:r>
          </a:p>
          <a:p>
            <a:pPr>
              <a:defRPr sz="1600"/>
            </a:pPr>
            <a:r>
              <a:t>Licensed under CC BY-SA 3.0:</a:t>
            </a:r>
          </a:p>
          <a:p>
            <a:pPr>
              <a:defRPr sz="1600"/>
            </a:pPr>
            <a:r>
              <a:t>https://en.wikipedia.org/wiki/Wikipedia:Text_of_Creative_Commons_Attribution-ShareAlike_3.0_Unported_License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Military awards</a:t>
            </a:r>
          </a:p>
        </p:txBody>
      </p:sp>
      <p:sp>
        <p:nvSpPr>
          <p:cNvPr id="3" name="Content Placeholder 2"/>
          <p:cNvSpPr>
            <a:spLocks noGrp="1"/>
          </p:cNvSpPr>
          <p:nvPr>
            <p:ph idx="1"/>
          </p:nvPr>
        </p:nvSpPr>
        <p:spPr/>
        <p:txBody>
          <a:bodyPr/>
          <a:lstStyle/>
          <a:p>
            <a:pPr>
              <a:defRPr sz="3169"/>
            </a:pPr>
            <a:r>
              <a:t>Kennedy's military decorations and awards include the Navy and Marine Corps Medal; Purple Heart Medal; American Defense Service Medal; American Campaign Medal; Asiatic-Pacific Campaign Medal with three ​3⁄16" bronze stars; and the World War II Victory Medal.</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Journalism</a:t>
            </a:r>
          </a:p>
        </p:txBody>
      </p:sp>
      <p:sp>
        <p:nvSpPr>
          <p:cNvPr id="3" name="Content Placeholder 2"/>
          <p:cNvSpPr>
            <a:spLocks noGrp="1"/>
          </p:cNvSpPr>
          <p:nvPr>
            <p:ph idx="1"/>
          </p:nvPr>
        </p:nvSpPr>
        <p:spPr/>
        <p:txBody>
          <a:bodyPr/>
          <a:lstStyle/>
          <a:p>
            <a:pPr>
              <a:defRPr sz="3109"/>
            </a:pPr>
            <a:r>
              <a:t>In April 1945, Kennedy's father, who was a friend of William Randolph Hearst, arranged a position for his son as a special correspondent for Hearst Newspapers; the assignment kept Kennedy's name in the public eye and "expose[d] him to journalism as a possible career."</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Congressional career (1947–1960)</a:t>
            </a:r>
          </a:p>
        </p:txBody>
      </p:sp>
      <p:sp>
        <p:nvSpPr>
          <p:cNvPr id="3" name="Content Placeholder 2"/>
          <p:cNvSpPr>
            <a:spLocks noGrp="1"/>
          </p:cNvSpPr>
          <p:nvPr>
            <p:ph idx="1"/>
          </p:nvPr>
        </p:nvSpPr>
        <p:spPr/>
        <p:txBody>
          <a:bodyPr/>
          <a:lstStyle/>
          <a:p>
            <a:pPr>
              <a:defRPr sz="3600"/>
            </a:pPr>
            <a:r>
              <a:t>Joe's death during the war in 1944 changed that course and the task now fell to the second eldest of the Kennedy siblings – John F. Kennedy.</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House of Representatives (1947–1953)</a:t>
            </a:r>
          </a:p>
        </p:txBody>
      </p:sp>
      <p:sp>
        <p:nvSpPr>
          <p:cNvPr id="3" name="Content Placeholder 2"/>
          <p:cNvSpPr>
            <a:spLocks noGrp="1"/>
          </p:cNvSpPr>
          <p:nvPr>
            <p:ph idx="1"/>
          </p:nvPr>
        </p:nvSpPr>
        <p:spPr/>
        <p:txBody>
          <a:bodyPr/>
          <a:lstStyle/>
          <a:p>
            <a:pPr>
              <a:defRPr sz="2381"/>
            </a:pPr>
            <a:r>
              <a:t>Kennedy established his residency at an apartment building on 122 Bowdoin Street across from the Massachusetts State House.</a:t>
            </a:r>
          </a:p>
          <a:p>
            <a:pPr>
              <a:defRPr sz="2381"/>
            </a:pPr>
            <a:r>
              <a:t>With his father financing and running his campaign under the slogan "The New Generation Offers a Leader", Kennedy won the Democratic primary with 12 percent of the vote, defeating ten other candidates.</a:t>
            </a:r>
          </a:p>
          <a:p>
            <a:pPr>
              <a:defRPr sz="2381"/>
            </a:pPr>
            <a:r>
              <a:t>Along with Richard Nixon and Joseph McCarthy, Kennedy was one of several World War II veterans first elected to Congress that year.</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jV7SLh.jpg"/>
          <p:cNvPicPr>
            <a:picLocks noChangeAspect="1"/>
          </p:cNvPicPr>
          <p:nvPr/>
        </p:nvPicPr>
        <p:blipFill>
          <a:blip r:embed="rId2"/>
          <a:stretch>
            <a:fillRect/>
          </a:stretch>
        </p:blipFill>
        <p:spPr>
          <a:xfrm>
            <a:off x="2773680" y="914400"/>
            <a:ext cx="359664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636"/>
            </a:pPr>
            <a:r>
              <a:t>Kennedy lying on a gurney following spinal surgery, accompanied by Jackie, December 1954</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1ZhzYS.JPG"/>
          <p:cNvPicPr>
            <a:picLocks noChangeAspect="1"/>
          </p:cNvPicPr>
          <p:nvPr/>
        </p:nvPicPr>
        <p:blipFill>
          <a:blip r:embed="rId2"/>
          <a:stretch>
            <a:fillRect/>
          </a:stretch>
        </p:blipFill>
        <p:spPr>
          <a:xfrm>
            <a:off x="2289511" y="914400"/>
            <a:ext cx="4564977"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180"/>
            </a:pPr>
            <a:r>
              <a:t>Kennedy endorsing Adlai Stevenson II for the presidential nomination at the 1956 Democratic National Convention in Chicago</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dmZ6Tp.JPG"/>
          <p:cNvPicPr>
            <a:picLocks noChangeAspect="1"/>
          </p:cNvPicPr>
          <p:nvPr/>
        </p:nvPicPr>
        <p:blipFill>
          <a:blip r:embed="rId2"/>
          <a:stretch>
            <a:fillRect/>
          </a:stretch>
        </p:blipFill>
        <p:spPr>
          <a:xfrm>
            <a:off x="1508924" y="914400"/>
            <a:ext cx="6126151"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285"/>
            </a:pPr>
            <a:r>
              <a:t>Jack Paar interviews Senator Kennedy on The Tonight Show (1959)</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Senate (1953–1960)</a:t>
            </a:r>
          </a:p>
        </p:txBody>
      </p:sp>
      <p:sp>
        <p:nvSpPr>
          <p:cNvPr id="3" name="Content Placeholder 2"/>
          <p:cNvSpPr>
            <a:spLocks noGrp="1"/>
          </p:cNvSpPr>
          <p:nvPr>
            <p:ph idx="1"/>
          </p:nvPr>
        </p:nvSpPr>
        <p:spPr/>
        <p:txBody>
          <a:bodyPr/>
          <a:lstStyle/>
          <a:p>
            <a:pPr>
              <a:defRPr sz="2558"/>
            </a:pPr>
            <a:r>
              <a:t>Joseph Kennedy again financed and managed his son's candidacy, while John Kennedy's younger brother Robert Kennedy emerged as an important member of the campaign.</a:t>
            </a:r>
          </a:p>
          <a:p>
            <a:pPr>
              <a:defRPr sz="2558"/>
            </a:pPr>
            <a:r>
              <a:t>While Kennedy's father was a strong supporter of Senator Joseph McCarthy, McCarthy was also a friend of the Kennedy family.</a:t>
            </a:r>
          </a:p>
          <a:p>
            <a:pPr>
              <a:defRPr sz="2558"/>
            </a:pPr>
            <a:r>
              <a:t>Additionally, Bobby Kennedy worked for McCarthy's subcommittee, and McCarthy dated Kennedy's sister Patricia.</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OKac25.jpg"/>
          <p:cNvPicPr>
            <a:picLocks noChangeAspect="1"/>
          </p:cNvPicPr>
          <p:nvPr/>
        </p:nvPicPr>
        <p:blipFill>
          <a:blip r:embed="rId2"/>
          <a:stretch>
            <a:fillRect/>
          </a:stretch>
        </p:blipFill>
        <p:spPr>
          <a:xfrm>
            <a:off x="1203959" y="914400"/>
            <a:ext cx="673608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274"/>
            </a:pPr>
            <a:r>
              <a:t>Kennedy and Richard Nixon participate in the nation's first televised presidential debate, Washington, D.C., 1960</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1960 presidential election</a:t>
            </a:r>
          </a:p>
        </p:txBody>
      </p:sp>
      <p:sp>
        <p:nvSpPr>
          <p:cNvPr id="3" name="Content Placeholder 2"/>
          <p:cNvSpPr>
            <a:spLocks noGrp="1"/>
          </p:cNvSpPr>
          <p:nvPr>
            <p:ph idx="1"/>
          </p:nvPr>
        </p:nvSpPr>
        <p:spPr/>
        <p:txBody>
          <a:bodyPr/>
          <a:lstStyle/>
          <a:p>
            <a:pPr>
              <a:defRPr sz="2915"/>
            </a:pPr>
            <a:r>
              <a:t>Nonetheless, Kennedy and Humphrey faced each other in a competitive West Virginia primary in which Kennedy could not benefit from a Catholic bloc, as he had in Wisconsin.</a:t>
            </a:r>
          </a:p>
          <a:p>
            <a:pPr>
              <a:defRPr sz="2915"/>
            </a:pPr>
            <a:r>
              <a:t>Kennedy's candidacy also faced opposition from former president Harry S. Truman, who was concerned about Kennedy's lack of experience.</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John F. Kennedy</a:t>
            </a:r>
          </a:p>
        </p:txBody>
      </p:sp>
      <p:sp>
        <p:nvSpPr>
          <p:cNvPr id="3" name="Content Placeholder 2"/>
          <p:cNvSpPr>
            <a:spLocks noGrp="1"/>
          </p:cNvSpPr>
          <p:nvPr>
            <p:ph idx="1"/>
          </p:nvPr>
        </p:nvSpPr>
        <p:spPr/>
        <p:txBody>
          <a:bodyPr/>
          <a:lstStyle/>
          <a:p>
            <a:pPr>
              <a:defRPr sz="2737"/>
            </a:pPr>
            <a:r>
              <a:t>Kennedy's time in office was marked by high tensions with communist states in the Cold War.</a:t>
            </a:r>
          </a:p>
          <a:p>
            <a:pPr>
              <a:defRPr sz="2737"/>
            </a:pPr>
            <a:r>
              <a:t>On November 22, 1963, Kennedy was assassinated in Dallas, Texas.</a:t>
            </a:r>
          </a:p>
          <a:p>
            <a:pPr>
              <a:defRPr sz="2737"/>
            </a:pPr>
            <a:r>
              <a:t>Vice President Lyndon Johnson automatically assumed the presidency upon Kennedy's death.</a:t>
            </a:r>
          </a:p>
          <a:p>
            <a:pPr>
              <a:defRPr sz="2737"/>
            </a:pPr>
            <a:r>
              <a:t>Kennedy continues to rank highly in polls of U.S. presidents with historians and the general public.</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MrEz14.jpg"/>
          <p:cNvPicPr>
            <a:picLocks noChangeAspect="1"/>
          </p:cNvPicPr>
          <p:nvPr/>
        </p:nvPicPr>
        <p:blipFill>
          <a:blip r:embed="rId2"/>
          <a:stretch>
            <a:fillRect/>
          </a:stretch>
        </p:blipFill>
        <p:spPr>
          <a:xfrm>
            <a:off x="2294282" y="914400"/>
            <a:ext cx="4555435"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180"/>
            </a:pPr>
            <a:r>
              <a:t>Chief Justice Earl Warren administers the Presidential oath of office to John F. Kennedy at the Capitol, January 20, 1961.</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jwY78A.jpg"/>
          <p:cNvPicPr>
            <a:picLocks noChangeAspect="1"/>
          </p:cNvPicPr>
          <p:nvPr/>
        </p:nvPicPr>
        <p:blipFill>
          <a:blip r:embed="rId2"/>
          <a:stretch>
            <a:fillRect/>
          </a:stretch>
        </p:blipFill>
        <p:spPr>
          <a:xfrm>
            <a:off x="1648968" y="914400"/>
            <a:ext cx="584606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411"/>
            </a:pPr>
            <a:r>
              <a:t>Outgoing President Dwight D. Eisenhower meets with President-elect John F. Kennedy on December 6, 1960</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z3TjLg.jpg"/>
          <p:cNvPicPr>
            <a:picLocks noChangeAspect="1"/>
          </p:cNvPicPr>
          <p:nvPr/>
        </p:nvPicPr>
        <p:blipFill>
          <a:blip r:embed="rId2"/>
          <a:stretch>
            <a:fillRect/>
          </a:stretch>
        </p:blipFill>
        <p:spPr>
          <a:xfrm>
            <a:off x="1210235" y="914400"/>
            <a:ext cx="6723529"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870"/>
            </a:pPr>
            <a:r>
              <a:t>John F. Kennedy speaking at Rice University in Houston on September 12, 1962.</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Presidency (1961–1963)</a:t>
            </a:r>
          </a:p>
        </p:txBody>
      </p:sp>
      <p:sp>
        <p:nvSpPr>
          <p:cNvPr id="3" name="Content Placeholder 2"/>
          <p:cNvSpPr>
            <a:spLocks noGrp="1"/>
          </p:cNvSpPr>
          <p:nvPr>
            <p:ph idx="1"/>
          </p:nvPr>
        </p:nvSpPr>
        <p:spPr/>
        <p:txBody>
          <a:bodyPr/>
          <a:lstStyle/>
          <a:p>
            <a:pPr>
              <a:defRPr sz="2886"/>
            </a:pPr>
            <a:r>
              <a:t>John F. Kennedy was sworn in as the 35th president at noon on January 20, 1961.</a:t>
            </a:r>
          </a:p>
          <a:p>
            <a:pPr>
              <a:defRPr sz="2886"/>
            </a:pPr>
            <a:r>
              <a:t>Kennedy preferred the organizational structure of a wheel with all the spokes leading to the president.</a:t>
            </a:r>
          </a:p>
          <a:p>
            <a:pPr>
              <a:defRPr sz="2886"/>
            </a:pPr>
            <a:r>
              <a:t>It recorded many conversations with Kennedy and his Cabinet members, including those in relation to the "Cuban Missile Crisis".</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U22S9j.PNG"/>
          <p:cNvPicPr>
            <a:picLocks noChangeAspect="1"/>
          </p:cNvPicPr>
          <p:nvPr/>
        </p:nvPicPr>
        <p:blipFill>
          <a:blip r:embed="rId2"/>
          <a:stretch>
            <a:fillRect/>
          </a:stretch>
        </p:blipFill>
        <p:spPr>
          <a:xfrm>
            <a:off x="914400" y="1597152"/>
            <a:ext cx="7315200" cy="3206496"/>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666"/>
            </a:pPr>
            <a:r>
              <a:t>Foreign trips of John F. Kennedy during his presidency</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xA3z8y.jpg"/>
          <p:cNvPicPr>
            <a:picLocks noChangeAspect="1"/>
          </p:cNvPicPr>
          <p:nvPr/>
        </p:nvPicPr>
        <p:blipFill>
          <a:blip r:embed="rId2"/>
          <a:stretch>
            <a:fillRect/>
          </a:stretch>
        </p:blipFill>
        <p:spPr>
          <a:xfrm>
            <a:off x="2295144" y="914400"/>
            <a:ext cx="455371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454"/>
            </a:pPr>
            <a:r>
              <a:t>From left: President Urho Kekkonen, Sylvi Kekkonen, Jacqueline Kennedy Onassis and John F. Kennedy.</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3UtAS1.jpg"/>
          <p:cNvPicPr>
            <a:picLocks noChangeAspect="1"/>
          </p:cNvPicPr>
          <p:nvPr/>
        </p:nvPicPr>
        <p:blipFill>
          <a:blip r:embed="rId2"/>
          <a:stretch>
            <a:fillRect/>
          </a:stretch>
        </p:blipFill>
        <p:spPr>
          <a:xfrm>
            <a:off x="1670304" y="914400"/>
            <a:ext cx="580339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846"/>
            </a:pPr>
            <a:r>
              <a:t>Kennedy with Kwame Nkrumah, the first head of an independent Ghana, March 1961</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thG1sr.jpg"/>
          <p:cNvPicPr>
            <a:picLocks noChangeAspect="1"/>
          </p:cNvPicPr>
          <p:nvPr/>
        </p:nvPicPr>
        <p:blipFill>
          <a:blip r:embed="rId2"/>
          <a:stretch>
            <a:fillRect/>
          </a:stretch>
        </p:blipFill>
        <p:spPr>
          <a:xfrm>
            <a:off x="920337" y="914400"/>
            <a:ext cx="7303325"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694"/>
            </a:pPr>
            <a:r>
              <a:t>Kennedy with the Italian Prime Minister Amintore Fanfani, at the White House, in 1963</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Foreign policy</a:t>
            </a:r>
          </a:p>
        </p:txBody>
      </p:sp>
      <p:sp>
        <p:nvSpPr>
          <p:cNvPr id="3" name="Content Placeholder 2"/>
          <p:cNvSpPr>
            <a:spLocks noGrp="1"/>
          </p:cNvSpPr>
          <p:nvPr>
            <p:ph idx="1"/>
          </p:nvPr>
        </p:nvSpPr>
        <p:spPr/>
        <p:txBody>
          <a:bodyPr/>
          <a:lstStyle/>
          <a:p>
            <a:pPr>
              <a:defRPr sz="2929"/>
            </a:pPr>
            <a:r>
              <a:t>President Kennedy's foreign policy was dominated by American confrontations with the Soviet Union, manifested by proxy contests in the early stage of the Cold War.</a:t>
            </a:r>
          </a:p>
          <a:p>
            <a:pPr>
              <a:defRPr sz="2929"/>
            </a:pPr>
            <a:r>
              <a:t>Kennedy picked up on this in his speech in Paris, saying that he would be remembered as "the man who accompanied Jackie Kennedy to Paris."</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f6VT1t.jpg"/>
          <p:cNvPicPr>
            <a:picLocks noChangeAspect="1"/>
          </p:cNvPicPr>
          <p:nvPr/>
        </p:nvPicPr>
        <p:blipFill>
          <a:blip r:embed="rId2"/>
          <a:stretch>
            <a:fillRect/>
          </a:stretch>
        </p:blipFill>
        <p:spPr>
          <a:xfrm>
            <a:off x="1709792" y="914400"/>
            <a:ext cx="5724415"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734"/>
            </a:pPr>
            <a:r>
              <a:t>The President and Vice President take a leisurely stroll on the White House grounds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Kk6tga.jpg"/>
          <p:cNvPicPr>
            <a:picLocks noChangeAspect="1"/>
          </p:cNvPicPr>
          <p:nvPr/>
        </p:nvPicPr>
        <p:blipFill>
          <a:blip r:embed="rId2"/>
          <a:stretch>
            <a:fillRect/>
          </a:stretch>
        </p:blipFill>
        <p:spPr>
          <a:xfrm>
            <a:off x="1686019" y="914400"/>
            <a:ext cx="577196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440"/>
            </a:pPr>
            <a:r>
              <a:t>The Kennedy family at Hyannis Port, Massachusetts, in 1931 with Jack at top left in the white shirt.</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Cuba and the Bay of Pigs Invasion</a:t>
            </a:r>
          </a:p>
        </p:txBody>
      </p:sp>
      <p:sp>
        <p:nvSpPr>
          <p:cNvPr id="3" name="Content Placeholder 2"/>
          <p:cNvSpPr>
            <a:spLocks noGrp="1"/>
          </p:cNvSpPr>
          <p:nvPr>
            <p:ph idx="1"/>
          </p:nvPr>
        </p:nvSpPr>
        <p:spPr/>
        <p:txBody>
          <a:bodyPr/>
          <a:lstStyle/>
          <a:p>
            <a:pPr>
              <a:defRPr sz="2683"/>
            </a:pPr>
            <a:r>
              <a:t>Kennedy approved the final invasion plan on April 4, 1961.</a:t>
            </a:r>
          </a:p>
          <a:p>
            <a:pPr>
              <a:defRPr sz="2683"/>
            </a:pPr>
            <a:r>
              <a:t>By April 19, 1961, the Cuban government had captured or killed the invading exiles, and Kennedy was forced to negotiate for the release of the 1,189 survivors.</a:t>
            </a:r>
          </a:p>
          <a:p>
            <a:pPr>
              <a:defRPr sz="2683"/>
            </a:pPr>
            <a:r>
              <a:t>Biographer Richard Reeves said that Kennedy focused primarily on the political repercussions of the plan rather than military considerations.</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bEYFGI.jpg"/>
          <p:cNvPicPr>
            <a:picLocks noChangeAspect="1"/>
          </p:cNvPicPr>
          <p:nvPr/>
        </p:nvPicPr>
        <p:blipFill>
          <a:blip r:embed="rId2"/>
          <a:stretch>
            <a:fillRect/>
          </a:stretch>
        </p:blipFill>
        <p:spPr>
          <a:xfrm>
            <a:off x="1627322" y="914400"/>
            <a:ext cx="5889356"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149"/>
            </a:pPr>
            <a:r>
              <a:t>Soviet Premier Nikita Khrushchev and Kennedy confer in Vienna, 1961</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Cuban Missile Crisis</a:t>
            </a:r>
          </a:p>
        </p:txBody>
      </p:sp>
      <p:sp>
        <p:nvSpPr>
          <p:cNvPr id="3" name="Content Placeholder 2"/>
          <p:cNvSpPr>
            <a:spLocks noGrp="1"/>
          </p:cNvSpPr>
          <p:nvPr>
            <p:ph idx="1"/>
          </p:nvPr>
        </p:nvSpPr>
        <p:spPr/>
        <p:txBody>
          <a:bodyPr/>
          <a:lstStyle/>
          <a:p>
            <a:pPr>
              <a:defRPr sz="2864"/>
            </a:pPr>
            <a:r>
              <a:t>On a personal level, Kennedy needed to show resolve in reaction to Khrushchev, especially after the Vienna summit.</a:t>
            </a:r>
          </a:p>
          <a:p>
            <a:pPr>
              <a:defRPr sz="2864"/>
            </a:pPr>
            <a:r>
              <a:t>In concurrence with a majority-vote of the NSC, Kennedy decided on a naval quarantine.</a:t>
            </a:r>
          </a:p>
          <a:p>
            <a:pPr>
              <a:defRPr sz="2864"/>
            </a:pPr>
            <a:r>
              <a:t>Khrushchev agreed, but Kennedy didn't.</a:t>
            </a:r>
          </a:p>
          <a:p>
            <a:pPr>
              <a:defRPr sz="2864"/>
            </a:pPr>
            <a:r>
              <a:t>Kennedy's approval rating increased from 66% to 77% immediately thereafter.</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Latin America and communism</a:t>
            </a:r>
          </a:p>
        </p:txBody>
      </p:sp>
      <p:sp>
        <p:nvSpPr>
          <p:cNvPr id="3" name="Content Placeholder 2"/>
          <p:cNvSpPr>
            <a:spLocks noGrp="1"/>
          </p:cNvSpPr>
          <p:nvPr>
            <p:ph idx="1"/>
          </p:nvPr>
        </p:nvSpPr>
        <p:spPr/>
        <p:txBody>
          <a:bodyPr/>
          <a:lstStyle/>
          <a:p>
            <a:pPr>
              <a:defRPr sz="3115"/>
            </a:pPr>
            <a:r>
              <a:t>When President Kennedy took office, he privately instructed the CIA that any plan must include plausible deniability by the U.S. His public position was in opposition.</a:t>
            </a:r>
          </a:p>
          <a:p>
            <a:pPr>
              <a:defRPr sz="3115"/>
            </a:pPr>
            <a:r>
              <a:t>Robert Kennedy, who saw an opportunity for the U.S., called Bowles "a gutless bastard" to his face.</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Peace Corps</a:t>
            </a:r>
          </a:p>
        </p:txBody>
      </p:sp>
      <p:sp>
        <p:nvSpPr>
          <p:cNvPr id="3" name="Content Placeholder 2"/>
          <p:cNvSpPr>
            <a:spLocks noGrp="1"/>
          </p:cNvSpPr>
          <p:nvPr>
            <p:ph idx="1"/>
          </p:nvPr>
        </p:nvSpPr>
        <p:spPr/>
        <p:txBody>
          <a:bodyPr/>
          <a:lstStyle/>
          <a:p>
            <a:pPr>
              <a:defRPr sz="3600"/>
            </a:pPr>
            <a:r>
              <a:t>In one of his first presidential acts, Kennedy asked Congress to create the Peace Corps.</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IXU4DL.jpg"/>
          <p:cNvPicPr>
            <a:picLocks noChangeAspect="1"/>
          </p:cNvPicPr>
          <p:nvPr/>
        </p:nvPicPr>
        <p:blipFill>
          <a:blip r:embed="rId2"/>
          <a:stretch>
            <a:fillRect/>
          </a:stretch>
        </p:blipFill>
        <p:spPr>
          <a:xfrm>
            <a:off x="1526388" y="914400"/>
            <a:ext cx="6091223"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714"/>
            </a:pPr>
            <a:r>
              <a:t>Kennedy with future Australian Prime Minister Harold Holt in the Oval Office in 1963</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2aJrsg.jpg"/>
          <p:cNvPicPr>
            <a:picLocks noChangeAspect="1"/>
          </p:cNvPicPr>
          <p:nvPr/>
        </p:nvPicPr>
        <p:blipFill>
          <a:blip r:embed="rId2"/>
          <a:stretch>
            <a:fillRect/>
          </a:stretch>
        </p:blipFill>
        <p:spPr>
          <a:xfrm>
            <a:off x="2225040" y="914400"/>
            <a:ext cx="469392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846"/>
            </a:pPr>
            <a:r>
              <a:t>Kennedy delivers the commencement speech at American University, June 10, 1963</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Southeast Asia</a:t>
            </a:r>
          </a:p>
        </p:txBody>
      </p:sp>
      <p:sp>
        <p:nvSpPr>
          <p:cNvPr id="3" name="Content Placeholder 2"/>
          <p:cNvSpPr>
            <a:spLocks noGrp="1"/>
          </p:cNvSpPr>
          <p:nvPr>
            <p:ph idx="1"/>
          </p:nvPr>
        </p:nvSpPr>
        <p:spPr/>
        <p:txBody>
          <a:bodyPr/>
          <a:lstStyle/>
          <a:p>
            <a:pPr>
              <a:defRPr sz="2752"/>
            </a:pPr>
            <a:r>
              <a:t>It was approved by Kennedy and South Vietnam President Ngo Dinh Diem.</a:t>
            </a:r>
          </a:p>
          <a:p>
            <a:pPr>
              <a:defRPr sz="2752"/>
            </a:pPr>
            <a:r>
              <a:t>Kennedy reacted, asking, "Did you two gentlemen visit the same country?"</a:t>
            </a:r>
          </a:p>
          <a:p>
            <a:pPr>
              <a:defRPr sz="2752"/>
            </a:pPr>
            <a:r>
              <a:t>Kennedy was shocked by the deaths.</a:t>
            </a:r>
          </a:p>
          <a:p>
            <a:pPr>
              <a:defRPr sz="2752"/>
            </a:pPr>
            <a:r>
              <a:t>At the time of Kennedy's death, no final policy decision was made to Vietnam.</a:t>
            </a:r>
          </a:p>
          <a:p>
            <a:pPr>
              <a:defRPr sz="2752"/>
            </a:pPr>
            <a:r>
              <a:t>After Kennedy's assassination, President Johnson signed NSAM 273 on November 26, 1963.</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American University speech</a:t>
            </a:r>
          </a:p>
        </p:txBody>
      </p:sp>
      <p:sp>
        <p:nvSpPr>
          <p:cNvPr id="3" name="Content Placeholder 2"/>
          <p:cNvSpPr>
            <a:spLocks noGrp="1"/>
          </p:cNvSpPr>
          <p:nvPr>
            <p:ph idx="1"/>
          </p:nvPr>
        </p:nvSpPr>
        <p:spPr/>
        <p:txBody>
          <a:bodyPr/>
          <a:lstStyle/>
          <a:p>
            <a:pPr>
              <a:defRPr sz="2309"/>
            </a:pPr>
            <a:r>
              <a:t>On June 10, 1963, Kennedy, at the high point of his rhetorical powers, delivered the commencement address at American University in Washington, D.C. Also known as "A Strategy of Peace", not only did the President outline a plan to curb nuclear arms, but he also "laid out a hopeful, yet realistic route for world peace at a time when the U.S. and Soviet Union faced the potential for an escalating nuclear arms race."</a:t>
            </a:r>
          </a:p>
          <a:p>
            <a:pPr>
              <a:defRPr sz="2309"/>
            </a:pPr>
            <a:r>
              <a:t>The President wished:</a:t>
            </a:r>
          </a:p>
          <a:p>
            <a:pPr>
              <a:defRPr sz="2309"/>
            </a:pPr>
            <a:r>
              <a:t>The president also made two announcements— 1.)</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wsMCGk.jpg"/>
          <p:cNvPicPr>
            <a:picLocks noChangeAspect="1"/>
          </p:cNvPicPr>
          <p:nvPr/>
        </p:nvPicPr>
        <p:blipFill>
          <a:blip r:embed="rId2"/>
          <a:stretch>
            <a:fillRect/>
          </a:stretch>
        </p:blipFill>
        <p:spPr>
          <a:xfrm>
            <a:off x="1510392" y="914400"/>
            <a:ext cx="612321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272"/>
            </a:pPr>
            <a:r>
              <a:t>Kennedy delivering his speech in West Berlin</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Early life and education</a:t>
            </a:r>
          </a:p>
        </p:txBody>
      </p:sp>
      <p:sp>
        <p:nvSpPr>
          <p:cNvPr id="3" name="Content Placeholder 2"/>
          <p:cNvSpPr>
            <a:spLocks noGrp="1"/>
          </p:cNvSpPr>
          <p:nvPr>
            <p:ph idx="1"/>
          </p:nvPr>
        </p:nvSpPr>
        <p:spPr/>
        <p:txBody>
          <a:bodyPr/>
          <a:lstStyle/>
          <a:p>
            <a:pPr>
              <a:defRPr sz="2915"/>
            </a:pPr>
            <a:r>
              <a:t>John Fitzgerald Kennedy was born on May 29, 1917, at 83 Beals Street in suburban Brookline, Massachusetts, to businessman/politician Joseph Patrick "Joe" Kennedy and philanthropist/socialite Rose Elizabeth Fitzgerald Kennedy.</a:t>
            </a:r>
          </a:p>
          <a:p>
            <a:pPr>
              <a:defRPr sz="2915"/>
            </a:pPr>
            <a:r>
              <a:t>Kennedy's maternal grandfather and namesake John F. Fitzgerald served as a U.S.</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West Berlin speech</a:t>
            </a:r>
          </a:p>
        </p:txBody>
      </p:sp>
      <p:sp>
        <p:nvSpPr>
          <p:cNvPr id="3" name="Content Placeholder 2"/>
          <p:cNvSpPr>
            <a:spLocks noGrp="1"/>
          </p:cNvSpPr>
          <p:nvPr>
            <p:ph idx="1"/>
          </p:nvPr>
        </p:nvSpPr>
        <p:spPr/>
        <p:txBody>
          <a:bodyPr/>
          <a:lstStyle/>
          <a:p>
            <a:pPr>
              <a:defRPr sz="2443"/>
            </a:pPr>
            <a:r>
              <a:t>To Kennedy's eyes, this Franco-German cooperation seemed directed against NATO's influence in Europe.</a:t>
            </a:r>
          </a:p>
          <a:p>
            <a:pPr>
              <a:defRPr sz="2443"/>
            </a:pPr>
            <a:r>
              <a:t>On June 26, President Kennedy gave a public speech in West Berlin.</a:t>
            </a:r>
          </a:p>
          <a:p>
            <a:pPr>
              <a:defRPr sz="2443"/>
            </a:pPr>
            <a:r>
              <a:t>Kennedy used the construction of the Berlin Wall as an example of the failures of communism: "Freedom has many difficulties, and democracy is not perfect.</a:t>
            </a:r>
          </a:p>
          <a:p>
            <a:pPr>
              <a:defRPr sz="2443"/>
            </a:pPr>
            <a:r>
              <a:t>Kennedy remarked to Ted Sorensen afterwards: "We'll never have another day like this one, as long as we live."</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dUa539.jpg"/>
          <p:cNvPicPr>
            <a:picLocks noChangeAspect="1"/>
          </p:cNvPicPr>
          <p:nvPr/>
        </p:nvPicPr>
        <p:blipFill>
          <a:blip r:embed="rId2"/>
          <a:stretch>
            <a:fillRect/>
          </a:stretch>
        </p:blipFill>
        <p:spPr>
          <a:xfrm>
            <a:off x="3069336" y="914400"/>
            <a:ext cx="300532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149"/>
            </a:pPr>
            <a:r>
              <a:t>Kennedy with Israeli Foreign Minister Golda Meir, December 27, 1962</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Israel</a:t>
            </a:r>
          </a:p>
        </p:txBody>
      </p:sp>
      <p:sp>
        <p:nvSpPr>
          <p:cNvPr id="3" name="Content Placeholder 2"/>
          <p:cNvSpPr>
            <a:spLocks noGrp="1"/>
          </p:cNvSpPr>
          <p:nvPr>
            <p:ph idx="1"/>
          </p:nvPr>
        </p:nvSpPr>
        <p:spPr/>
        <p:txBody>
          <a:bodyPr/>
          <a:lstStyle/>
          <a:p>
            <a:pPr>
              <a:defRPr sz="2355"/>
            </a:pPr>
            <a:r>
              <a:t>In 1960 Kennedy stated, "Israel will endure and flourish.</a:t>
            </a:r>
          </a:p>
          <a:p>
            <a:pPr>
              <a:defRPr sz="2355"/>
            </a:pPr>
            <a:r>
              <a:t>Kennedy ended the arms embargo that the Eisenhower and Truman administrations had enforced on Israel.</a:t>
            </a:r>
          </a:p>
          <a:p>
            <a:pPr>
              <a:defRPr sz="2355"/>
            </a:pPr>
            <a:r>
              <a:t>When Ben-Gurion met with Kennedy in New York, he claimed that Dimona was being developed to provide nuclear power for desalinization and other peaceful purposes "for the time being."</a:t>
            </a:r>
          </a:p>
          <a:p>
            <a:pPr>
              <a:defRPr sz="2355"/>
            </a:pPr>
            <a:r>
              <a:t>Israeli lobbyist Abe Feinberg stated: "It was part of my job to tip them off that Kennedy was insisting on [an inspection]."</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oG0I9y.jpg"/>
          <p:cNvPicPr>
            <a:picLocks noChangeAspect="1"/>
          </p:cNvPicPr>
          <p:nvPr/>
        </p:nvPicPr>
        <p:blipFill>
          <a:blip r:embed="rId2"/>
          <a:stretch>
            <a:fillRect/>
          </a:stretch>
        </p:blipFill>
        <p:spPr>
          <a:xfrm>
            <a:off x="2267712" y="914400"/>
            <a:ext cx="4608576"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043"/>
            </a:pPr>
            <a:r>
              <a:t>Mohammad Reza Pahlavi, Shah of Iran, Kennedy, and U.S. Defense Secretary Robert McNamara in the White House Cabinet Room on April 13, 1962</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Iraq</a:t>
            </a:r>
          </a:p>
        </p:txBody>
      </p:sp>
      <p:sp>
        <p:nvSpPr>
          <p:cNvPr id="3" name="Content Placeholder 2"/>
          <p:cNvSpPr>
            <a:spLocks noGrp="1"/>
          </p:cNvSpPr>
          <p:nvPr>
            <p:ph idx="1"/>
          </p:nvPr>
        </p:nvSpPr>
        <p:spPr/>
        <p:txBody>
          <a:bodyPr/>
          <a:lstStyle/>
          <a:p>
            <a:pPr>
              <a:defRPr sz="2683"/>
            </a:pPr>
            <a:r>
              <a:t>At the same time, Kennedy dispatched a U.S. Navy task force to Bahrain, and the UK (at the urging of the Kennedy administration) brought the dispute to United Nations Security Council, where the proposed resolution was vetoed by the Soviet Union.</a:t>
            </a:r>
          </a:p>
          <a:p>
            <a:pPr>
              <a:defRPr sz="2683"/>
            </a:pPr>
            <a:r>
              <a:t>The Kennedy administration was pleased with the outcome and ultimately approved a $55-million arms deal for Iraq.</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PkRShR.jpg"/>
          <p:cNvPicPr>
            <a:picLocks noChangeAspect="1"/>
          </p:cNvPicPr>
          <p:nvPr/>
        </p:nvPicPr>
        <p:blipFill>
          <a:blip r:embed="rId2"/>
          <a:stretch>
            <a:fillRect/>
          </a:stretch>
        </p:blipFill>
        <p:spPr>
          <a:xfrm>
            <a:off x="1152000" y="914400"/>
            <a:ext cx="684000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694"/>
            </a:pPr>
            <a:r>
              <a:t>John F. Kennedy visiting the John Barry Memorial at Crescent Quay in Wexford, Ireland</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nVqwI8.jpg"/>
          <p:cNvPicPr>
            <a:picLocks noChangeAspect="1"/>
          </p:cNvPicPr>
          <p:nvPr/>
        </p:nvPicPr>
        <p:blipFill>
          <a:blip r:embed="rId2"/>
          <a:stretch>
            <a:fillRect/>
          </a:stretch>
        </p:blipFill>
        <p:spPr>
          <a:xfrm>
            <a:off x="1213103" y="914400"/>
            <a:ext cx="671779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734"/>
            </a:pPr>
            <a:r>
              <a:t>President Kennedy in motorcade in Patrick Street, Cork, in Ireland on June 28, 1963</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Ireland</a:t>
            </a:r>
          </a:p>
        </p:txBody>
      </p:sp>
      <p:sp>
        <p:nvSpPr>
          <p:cNvPr id="3" name="Content Placeholder 2"/>
          <p:cNvSpPr>
            <a:spLocks noGrp="1"/>
          </p:cNvSpPr>
          <p:nvPr>
            <p:ph idx="1"/>
          </p:nvPr>
        </p:nvSpPr>
        <p:spPr/>
        <p:txBody>
          <a:bodyPr/>
          <a:lstStyle/>
          <a:p>
            <a:pPr>
              <a:defRPr sz="2905"/>
            </a:pPr>
            <a:r>
              <a:t>Kennedy also was the first foreign leader to address the Houses of the Oireachtas (the Irish parliament).</a:t>
            </a:r>
          </a:p>
          <a:p>
            <a:pPr>
              <a:defRPr sz="2905"/>
            </a:pPr>
            <a:r>
              <a:t>On December 22, 2006, the Irish Department of Justice released declassified police documents indicating that security was heightened as Kennedy was the subject of three death threats during this visit.</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Nuclear Test Ban Treaty</a:t>
            </a:r>
          </a:p>
        </p:txBody>
      </p:sp>
      <p:sp>
        <p:nvSpPr>
          <p:cNvPr id="3" name="Content Placeholder 2"/>
          <p:cNvSpPr>
            <a:spLocks noGrp="1"/>
          </p:cNvSpPr>
          <p:nvPr>
            <p:ph idx="1"/>
          </p:nvPr>
        </p:nvSpPr>
        <p:spPr/>
        <p:txBody>
          <a:bodyPr/>
          <a:lstStyle/>
          <a:p>
            <a:pPr>
              <a:defRPr sz="2636"/>
            </a:pPr>
            <a:r>
              <a:t>In their Vienna summit meeting in June 1961, Khrushchev and Kennedy both reached an informal understanding against nuclear testing, but the Soviet Union began testing nuclear weapons that September.</a:t>
            </a:r>
          </a:p>
          <a:p>
            <a:pPr>
              <a:defRPr sz="2636"/>
            </a:pPr>
            <a:r>
              <a:t>In July 1963, Kennedy sent W. Averell Harriman to Moscow to negotiate a treaty with the Soviets.</a:t>
            </a:r>
          </a:p>
          <a:p>
            <a:pPr>
              <a:defRPr sz="2636"/>
            </a:pPr>
            <a:r>
              <a:t>The U.S. Senate ratified this and Kennedy signed it into law in October 1963.</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coHMay.jpg"/>
          <p:cNvPicPr>
            <a:picLocks noChangeAspect="1"/>
          </p:cNvPicPr>
          <p:nvPr/>
        </p:nvPicPr>
        <p:blipFill>
          <a:blip r:embed="rId2"/>
          <a:stretch>
            <a:fillRect/>
          </a:stretch>
        </p:blipFill>
        <p:spPr>
          <a:xfrm>
            <a:off x="1306285" y="914400"/>
            <a:ext cx="6531429"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894"/>
            </a:pPr>
            <a:r>
              <a:t>President Kennedy in Fort Worth, Texas, on Friday morning, November 22, 1963</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ioB3NC.jpg"/>
          <p:cNvPicPr>
            <a:picLocks noChangeAspect="1"/>
          </p:cNvPicPr>
          <p:nvPr/>
        </p:nvPicPr>
        <p:blipFill>
          <a:blip r:embed="rId2"/>
          <a:stretch>
            <a:fillRect/>
          </a:stretch>
        </p:blipFill>
        <p:spPr>
          <a:xfrm>
            <a:off x="914400" y="980958"/>
            <a:ext cx="7315200" cy="4438883"/>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800"/>
            </a:pPr>
            <a:r>
              <a:t>Lieutenant (junior grade) Kennedy (standing at right) with his PT-109 crew, 1943</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Domestic policy</a:t>
            </a:r>
          </a:p>
        </p:txBody>
      </p:sp>
      <p:sp>
        <p:nvSpPr>
          <p:cNvPr id="3" name="Content Placeholder 2"/>
          <p:cNvSpPr>
            <a:spLocks noGrp="1"/>
          </p:cNvSpPr>
          <p:nvPr>
            <p:ph idx="1"/>
          </p:nvPr>
        </p:nvSpPr>
        <p:spPr/>
        <p:txBody>
          <a:bodyPr/>
          <a:lstStyle/>
          <a:p>
            <a:pPr>
              <a:defRPr sz="2864"/>
            </a:pPr>
            <a:r>
              <a:t>Kennedy called his domestic program the "New Frontier".</a:t>
            </a:r>
          </a:p>
          <a:p>
            <a:pPr>
              <a:defRPr sz="2864"/>
            </a:pPr>
            <a:r>
              <a:t>Kennedy added that the top rate should be set at 70% if certain deductions were not eliminated for high income earners.</a:t>
            </a:r>
          </a:p>
          <a:p>
            <a:pPr>
              <a:defRPr sz="2864"/>
            </a:pPr>
            <a:r>
              <a:t>Congress passed few of Kennedy's major programs during his lifetime, but did vote them through in 1964 and 1965 under his successor Johnson.</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Economy</a:t>
            </a:r>
          </a:p>
        </p:txBody>
      </p:sp>
      <p:sp>
        <p:nvSpPr>
          <p:cNvPr id="3" name="Content Placeholder 2"/>
          <p:cNvSpPr>
            <a:spLocks noGrp="1"/>
          </p:cNvSpPr>
          <p:nvPr>
            <p:ph idx="1"/>
          </p:nvPr>
        </p:nvSpPr>
        <p:spPr/>
        <p:txBody>
          <a:bodyPr/>
          <a:lstStyle/>
          <a:p>
            <a:pPr>
              <a:defRPr sz="2744"/>
            </a:pPr>
            <a:r>
              <a:t>The economy, which had been through two recessions in three years and was in one when Kennedy took office, accelerated notably throughout his administration.</a:t>
            </a:r>
          </a:p>
          <a:p>
            <a:pPr>
              <a:defRPr sz="2744"/>
            </a:pPr>
            <a:r>
              <a:t>The economy turned around and prospered during Kennedy's years as President.</a:t>
            </a:r>
          </a:p>
          <a:p>
            <a:pPr>
              <a:defRPr sz="2744"/>
            </a:pPr>
            <a:r>
              <a:t>Attorney General Robert Kennedy took the position that steel executives had illegally colluded to fix prices.</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Federal and military death penalty</a:t>
            </a:r>
          </a:p>
        </p:txBody>
      </p:sp>
      <p:sp>
        <p:nvSpPr>
          <p:cNvPr id="3" name="Content Placeholder 2"/>
          <p:cNvSpPr>
            <a:spLocks noGrp="1"/>
          </p:cNvSpPr>
          <p:nvPr>
            <p:ph idx="1"/>
          </p:nvPr>
        </p:nvSpPr>
        <p:spPr/>
        <p:txBody>
          <a:bodyPr/>
          <a:lstStyle/>
          <a:p>
            <a:pPr>
              <a:defRPr sz="2900"/>
            </a:pPr>
            <a:r>
              <a:t>During his administration, Kennedy oversaw the last federal execution prior to Furman v. Georgia, a 1972 case that led to a moratorium on federal executions.</a:t>
            </a:r>
          </a:p>
          <a:p>
            <a:pPr>
              <a:defRPr sz="2900"/>
            </a:pPr>
            <a:r>
              <a:t>Kennedy commuted a death sentence imposed by a military court on seaman Jimmie Henderson on February 12, 1962, changing the penalty to life in prison.</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NXysLd.jpg"/>
          <p:cNvPicPr>
            <a:picLocks noChangeAspect="1"/>
          </p:cNvPicPr>
          <p:nvPr/>
        </p:nvPicPr>
        <p:blipFill>
          <a:blip r:embed="rId2"/>
          <a:stretch>
            <a:fillRect/>
          </a:stretch>
        </p:blipFill>
        <p:spPr>
          <a:xfrm>
            <a:off x="3057144" y="914400"/>
            <a:ext cx="302971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250"/>
            </a:pPr>
            <a:r>
              <a:t>Thurgood Marshall, appointed to the bench by Kennedy in May 1961</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yBfDMY.jpg"/>
          <p:cNvPicPr>
            <a:picLocks noChangeAspect="1"/>
          </p:cNvPicPr>
          <p:nvPr/>
        </p:nvPicPr>
        <p:blipFill>
          <a:blip r:embed="rId2"/>
          <a:stretch>
            <a:fillRect/>
          </a:stretch>
        </p:blipFill>
        <p:spPr>
          <a:xfrm>
            <a:off x="2770632" y="914400"/>
            <a:ext cx="3602736"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057"/>
            </a:pPr>
            <a:r>
              <a:t>Kennedy's Report to the American People on Civil Rights, June 11, 1963</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XBXFic.jpg"/>
          <p:cNvPicPr>
            <a:picLocks noChangeAspect="1"/>
          </p:cNvPicPr>
          <p:nvPr/>
        </p:nvPicPr>
        <p:blipFill>
          <a:blip r:embed="rId2"/>
          <a:stretch>
            <a:fillRect/>
          </a:stretch>
        </p:blipFill>
        <p:spPr>
          <a:xfrm>
            <a:off x="2292095" y="914400"/>
            <a:ext cx="455980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617"/>
            </a:pPr>
            <a:r>
              <a:t>Kennedy meets with leaders of the March on Washington in the Oval Office, August 28, 1963</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Civil Rights Movement</a:t>
            </a:r>
          </a:p>
        </p:txBody>
      </p:sp>
      <p:sp>
        <p:nvSpPr>
          <p:cNvPr id="3" name="Content Placeholder 2"/>
          <p:cNvSpPr>
            <a:spLocks noGrp="1"/>
          </p:cNvSpPr>
          <p:nvPr>
            <p:ph idx="1"/>
          </p:nvPr>
        </p:nvSpPr>
        <p:spPr/>
        <p:txBody>
          <a:bodyPr/>
          <a:lstStyle/>
          <a:p>
            <a:pPr>
              <a:defRPr sz="2353"/>
            </a:pPr>
            <a:r>
              <a:t>Kennedy did not execute the order.</a:t>
            </a:r>
          </a:p>
          <a:p>
            <a:pPr>
              <a:defRPr sz="2353"/>
            </a:pPr>
            <a:r>
              <a:t>In response to that, Robert Kennedy, now U.S. Attorney General, sent 400 federal marshals, while President Kennedy reluctantly sent 3,000 troops after the situation on campus turned out violent.</a:t>
            </a:r>
          </a:p>
          <a:p>
            <a:pPr>
              <a:defRPr sz="2353"/>
            </a:pPr>
            <a:r>
              <a:t>When Arthur M. Schlesinger Jr. complimented Kennedy on his remarks, Kennedy bitterly replied, "Yes, and look at what happened to area development the very next day in the House."</a:t>
            </a:r>
          </a:p>
          <a:p>
            <a:pPr>
              <a:defRPr sz="2353"/>
            </a:pPr>
            <a:r>
              <a:t>Kennedy watched King's speech on TV and was very impressed.</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Civil liberties</a:t>
            </a:r>
          </a:p>
        </p:txBody>
      </p:sp>
      <p:sp>
        <p:nvSpPr>
          <p:cNvPr id="3" name="Content Placeholder 2"/>
          <p:cNvSpPr>
            <a:spLocks noGrp="1"/>
          </p:cNvSpPr>
          <p:nvPr>
            <p:ph idx="1"/>
          </p:nvPr>
        </p:nvSpPr>
        <p:spPr/>
        <p:txBody>
          <a:bodyPr/>
          <a:lstStyle/>
          <a:p>
            <a:pPr>
              <a:defRPr sz="2824"/>
            </a:pPr>
            <a:r>
              <a:t>Robert Kennedy and the president also both warned King to discontinue the suspect associations.</a:t>
            </a:r>
          </a:p>
          <a:p>
            <a:pPr>
              <a:defRPr sz="2824"/>
            </a:pPr>
            <a:r>
              <a:t>After the associations continued, Robert Kennedy issued a written directive authorizing the FBI to wiretap King and other leaders of the Southern Christian Leadership Conference, King's civil rights organization, in October 1963.</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Immigration</a:t>
            </a:r>
          </a:p>
        </p:txBody>
      </p:sp>
      <p:sp>
        <p:nvSpPr>
          <p:cNvPr id="3" name="Content Placeholder 2"/>
          <p:cNvSpPr>
            <a:spLocks noGrp="1"/>
          </p:cNvSpPr>
          <p:nvPr>
            <p:ph idx="1"/>
          </p:nvPr>
        </p:nvSpPr>
        <p:spPr/>
        <p:txBody>
          <a:bodyPr/>
          <a:lstStyle/>
          <a:p>
            <a:pPr>
              <a:defRPr sz="3213"/>
            </a:pPr>
            <a:r>
              <a:t>During the 1960 campaign Kennedy proposed an overhaul of American immigration and naturalization laws to ban discrimination based on national origin.</a:t>
            </a:r>
          </a:p>
          <a:p>
            <a:pPr>
              <a:defRPr sz="3213"/>
            </a:pPr>
            <a:r>
              <a:t>The late-president's brother, Senator Edward Kennedy helped steer the legislation through the Senate.</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Native American relations</a:t>
            </a:r>
          </a:p>
        </p:txBody>
      </p:sp>
      <p:sp>
        <p:nvSpPr>
          <p:cNvPr id="3" name="Content Placeholder 2"/>
          <p:cNvSpPr>
            <a:spLocks noGrp="1"/>
          </p:cNvSpPr>
          <p:nvPr>
            <p:ph idx="1"/>
          </p:nvPr>
        </p:nvSpPr>
        <p:spPr/>
        <p:txBody>
          <a:bodyPr/>
          <a:lstStyle/>
          <a:p>
            <a:pPr>
              <a:defRPr sz="3600"/>
            </a:pPr>
            <a:r>
              <a:t>Kennedy was asked by the American Civil Liberties Union to intervene and to halt the project, but he declined, citing a critical need for flood control.</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U.S. Navy Reserve (1941–1945)</a:t>
            </a:r>
          </a:p>
        </p:txBody>
      </p:sp>
      <p:sp>
        <p:nvSpPr>
          <p:cNvPr id="3" name="Content Placeholder 2"/>
          <p:cNvSpPr>
            <a:spLocks noGrp="1"/>
          </p:cNvSpPr>
          <p:nvPr>
            <p:ph idx="1"/>
          </p:nvPr>
        </p:nvSpPr>
        <p:spPr/>
        <p:txBody>
          <a:bodyPr/>
          <a:lstStyle/>
          <a:p>
            <a:pPr>
              <a:defRPr sz="2511"/>
            </a:pPr>
            <a:r>
              <a:t>In January 1942, Kennedy was assigned to the ONI field office at Headquarters, Sixth Naval District, in Charleston, South Carolina.</a:t>
            </a:r>
          </a:p>
          <a:p>
            <a:pPr>
              <a:defRPr sz="2511"/>
            </a:pPr>
            <a:r>
              <a:t>Two decades later, Kennedy and Koehler's stepson, U.S.</a:t>
            </a:r>
          </a:p>
          <a:p>
            <a:pPr>
              <a:defRPr sz="2511"/>
            </a:pPr>
            <a:r>
              <a:t>Kennedy completed his training on December 2 and was assigned to Motor Torpedo Squadron FOUR.</a:t>
            </a:r>
          </a:p>
          <a:p>
            <a:pPr>
              <a:defRPr sz="2511"/>
            </a:pPr>
            <a:r>
              <a:t>Thereafter, Kennedy was assigned duty in Panama and later in the Pacific theater, where he eventually commanded two more PT boats.</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7u4qXS.jpg"/>
          <p:cNvPicPr>
            <a:picLocks noChangeAspect="1"/>
          </p:cNvPicPr>
          <p:nvPr/>
        </p:nvPicPr>
        <p:blipFill>
          <a:blip r:embed="rId2"/>
          <a:stretch>
            <a:fillRect/>
          </a:stretch>
        </p:blipFill>
        <p:spPr>
          <a:xfrm>
            <a:off x="2286000" y="914400"/>
            <a:ext cx="457200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274"/>
            </a:pPr>
            <a:r>
              <a:t>Accomplanied by astronaut John Glenn, Kennedy inspects the Project Mercury capsule Friendship 7, 23 February 1962</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F1Drbk.jpg"/>
          <p:cNvPicPr>
            <a:picLocks noChangeAspect="1"/>
          </p:cNvPicPr>
          <p:nvPr/>
        </p:nvPicPr>
        <p:blipFill>
          <a:blip r:embed="rId2"/>
          <a:stretch>
            <a:fillRect/>
          </a:stretch>
        </p:blipFill>
        <p:spPr>
          <a:xfrm>
            <a:off x="1557527" y="914400"/>
            <a:ext cx="602894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777"/>
            </a:pPr>
            <a:r>
              <a:t>Kennedy proposing a program to Congress that will land men on the Moon, May 1961.</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Space policy</a:t>
            </a:r>
          </a:p>
        </p:txBody>
      </p:sp>
      <p:sp>
        <p:nvSpPr>
          <p:cNvPr id="3" name="Content Placeholder 2"/>
          <p:cNvSpPr>
            <a:spLocks noGrp="1"/>
          </p:cNvSpPr>
          <p:nvPr>
            <p:ph idx="1"/>
          </p:nvPr>
        </p:nvSpPr>
        <p:spPr/>
        <p:txBody>
          <a:bodyPr/>
          <a:lstStyle/>
          <a:p>
            <a:pPr>
              <a:defRPr sz="2594"/>
            </a:pPr>
            <a:r>
              <a:t>As senator, Kennedy had been opposed to the space program and wanted to terminate it.</a:t>
            </a:r>
          </a:p>
          <a:p>
            <a:pPr>
              <a:defRPr sz="2594"/>
            </a:pPr>
            <a:r>
              <a:t>In Kennedy's January 1961 State of the Union address, he had suggested international cooperation in space.</a:t>
            </a:r>
          </a:p>
          <a:p>
            <a:pPr>
              <a:defRPr sz="2594"/>
            </a:pPr>
            <a:r>
              <a:t>Kennedy's advisor Ted Sorensen advised him to support the Moon landing, and on May 25, Kennedy announced the goal in a speech titled "Special Message to the Congress on Urgent National Needs":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QwwnTv.jpg"/>
          <p:cNvPicPr>
            <a:picLocks noChangeAspect="1"/>
          </p:cNvPicPr>
          <p:nvPr/>
        </p:nvPicPr>
        <p:blipFill>
          <a:blip r:embed="rId2"/>
          <a:stretch>
            <a:fillRect/>
          </a:stretch>
        </p:blipFill>
        <p:spPr>
          <a:xfrm>
            <a:off x="3026663" y="914400"/>
            <a:ext cx="309067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846"/>
            </a:pPr>
            <a:r>
              <a:t>The official White House portrait of John F. Kennedy, painted by Aaron Shikler</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Supreme Court</a:t>
            </a:r>
          </a:p>
        </p:txBody>
      </p:sp>
      <p:sp>
        <p:nvSpPr>
          <p:cNvPr id="3" name="Content Placeholder 2"/>
          <p:cNvSpPr>
            <a:spLocks noGrp="1"/>
          </p:cNvSpPr>
          <p:nvPr>
            <p:ph idx="1"/>
          </p:nvPr>
        </p:nvSpPr>
        <p:spPr/>
        <p:txBody>
          <a:bodyPr/>
          <a:lstStyle/>
          <a:p>
            <a:pPr>
              <a:defRPr sz="3600"/>
            </a:pPr>
            <a:r>
              <a:t>Kennedy appointed the following Justices to the Supreme Court of the United States:</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Other courts</a:t>
            </a:r>
          </a:p>
        </p:txBody>
      </p:sp>
      <p:sp>
        <p:nvSpPr>
          <p:cNvPr id="3" name="Content Placeholder 2"/>
          <p:cNvSpPr>
            <a:spLocks noGrp="1"/>
          </p:cNvSpPr>
          <p:nvPr>
            <p:ph idx="1"/>
          </p:nvPr>
        </p:nvSpPr>
        <p:spPr/>
        <p:txBody>
          <a:bodyPr/>
          <a:lstStyle/>
          <a:p>
            <a:pPr>
              <a:defRPr sz="3600"/>
            </a:pPr>
            <a:r>
              <a:t>In addition to his two Supreme Court appointments, Kennedy appointed 21 judges to the United States Courts of Appeals, and 102 judges to the United States district courts.</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MynEwU.png"/>
          <p:cNvPicPr>
            <a:picLocks noChangeAspect="1"/>
          </p:cNvPicPr>
          <p:nvPr/>
        </p:nvPicPr>
        <p:blipFill>
          <a:blip r:embed="rId2"/>
          <a:stretch>
            <a:fillRect/>
          </a:stretch>
        </p:blipFill>
        <p:spPr>
          <a:xfrm>
            <a:off x="1164335" y="914400"/>
            <a:ext cx="681532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398"/>
            </a:pPr>
            <a:r>
              <a:t>The Kennedys and the Connallys in the presidential limousine moments before the assassination in Dallas</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Assassination</a:t>
            </a:r>
          </a:p>
        </p:txBody>
      </p:sp>
      <p:sp>
        <p:nvSpPr>
          <p:cNvPr id="3" name="Content Placeholder 2"/>
          <p:cNvSpPr>
            <a:spLocks noGrp="1"/>
          </p:cNvSpPr>
          <p:nvPr>
            <p:ph idx="1"/>
          </p:nvPr>
        </p:nvSpPr>
        <p:spPr/>
        <p:txBody>
          <a:bodyPr/>
          <a:lstStyle/>
          <a:p>
            <a:pPr>
              <a:defRPr sz="2392"/>
            </a:pPr>
            <a:r>
              <a:t>President Kennedy was assassinated in Dallas, Texas, at 12:30 pm Central Standard Time on Friday, November 22, 1963.</a:t>
            </a:r>
          </a:p>
          <a:p>
            <a:pPr>
              <a:defRPr sz="2392"/>
            </a:pPr>
            <a:r>
              <a:t>Tippit, and was subsequently charged with Kennedy's assassination.</a:t>
            </a:r>
          </a:p>
          <a:p>
            <a:pPr>
              <a:defRPr sz="2392"/>
            </a:pPr>
            <a:r>
              <a:t>The commission concluded that Oswald acted alone in killing Kennedy and that Oswald was not part of any conspiracy.</a:t>
            </a:r>
          </a:p>
          <a:p>
            <a:pPr>
              <a:defRPr sz="2392"/>
            </a:pPr>
            <a:r>
              <a:t>In 1979 the U.S. House Select Committee on Assassinations concluded that it believed "that Kennedy was probably assassinated as a result of a conspiracy.</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U1sbm9.jpg"/>
          <p:cNvPicPr>
            <a:picLocks noChangeAspect="1"/>
          </p:cNvPicPr>
          <p:nvPr/>
        </p:nvPicPr>
        <p:blipFill>
          <a:blip r:embed="rId2"/>
          <a:stretch>
            <a:fillRect/>
          </a:stretch>
        </p:blipFill>
        <p:spPr>
          <a:xfrm>
            <a:off x="1679447" y="914400"/>
            <a:ext cx="578510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920"/>
            </a:pPr>
            <a:r>
              <a:t>President Kennedy's family leaving his funeral at the U.S. Capitol Building</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Funeral</a:t>
            </a:r>
          </a:p>
        </p:txBody>
      </p:sp>
      <p:sp>
        <p:nvSpPr>
          <p:cNvPr id="3" name="Content Placeholder 2"/>
          <p:cNvSpPr>
            <a:spLocks noGrp="1"/>
          </p:cNvSpPr>
          <p:nvPr>
            <p:ph idx="1"/>
          </p:nvPr>
        </p:nvSpPr>
        <p:spPr/>
        <p:txBody>
          <a:bodyPr/>
          <a:lstStyle/>
          <a:p>
            <a:pPr>
              <a:defRPr sz="2318"/>
            </a:pPr>
            <a:r>
              <a:t>It was from this memorial that the graves of both Robert and Ted Kennedy were modeled.</a:t>
            </a:r>
          </a:p>
          <a:p>
            <a:pPr>
              <a:defRPr sz="2318"/>
            </a:pPr>
            <a:r>
              <a:t>Kennedy was greatly impressed by the Irish Cadets on his last official visit to Ireland, so much so that Jacqueline Kennedy requested the Irish Army to be the honor guard at her husband's funeral.</a:t>
            </a:r>
          </a:p>
          <a:p>
            <a:pPr>
              <a:defRPr sz="2318"/>
            </a:pPr>
            <a:r>
              <a:t>Kennedy's brother Robert was buried nearby in June 1968.</a:t>
            </a:r>
          </a:p>
          <a:p>
            <a:pPr>
              <a:defRPr sz="2318"/>
            </a:pPr>
            <a:r>
              <a:t>John F. Kennedy's grave is lit with an "Eternal Flame".</a:t>
            </a:r>
          </a:p>
          <a:p>
            <a:pPr>
              <a:defRPr sz="2318"/>
            </a:pPr>
            <a:r>
              <a:t>Kennedy and William Howard Taft are the only two U.S. presidents buried at Arlington.</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O2umO4.jpg"/>
          <p:cNvPicPr>
            <a:picLocks noChangeAspect="1"/>
          </p:cNvPicPr>
          <p:nvPr/>
        </p:nvPicPr>
        <p:blipFill>
          <a:blip r:embed="rId2"/>
          <a:stretch>
            <a:fillRect/>
          </a:stretch>
        </p:blipFill>
        <p:spPr>
          <a:xfrm>
            <a:off x="2983992" y="914400"/>
            <a:ext cx="3176016"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938"/>
            </a:pPr>
            <a:r>
              <a:t>Kennedy on his navy patrol boat, the PT-109, 1943</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V7wa5U.png"/>
          <p:cNvPicPr>
            <a:picLocks noChangeAspect="1"/>
          </p:cNvPicPr>
          <p:nvPr/>
        </p:nvPicPr>
        <p:blipFill>
          <a:blip r:embed="rId2"/>
          <a:stretch>
            <a:fillRect/>
          </a:stretch>
        </p:blipFill>
        <p:spPr>
          <a:xfrm>
            <a:off x="1463039" y="914400"/>
            <a:ext cx="621792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482"/>
            </a:pPr>
            <a:r>
              <a:t>The Kennedy family in Hyannis Port, Massachusetts, in 1963</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Personal life, family, and reputation</a:t>
            </a:r>
          </a:p>
        </p:txBody>
      </p:sp>
      <p:sp>
        <p:nvSpPr>
          <p:cNvPr id="3" name="Content Placeholder 2"/>
          <p:cNvSpPr>
            <a:spLocks noGrp="1"/>
          </p:cNvSpPr>
          <p:nvPr>
            <p:ph idx="1"/>
          </p:nvPr>
        </p:nvSpPr>
        <p:spPr/>
        <p:txBody>
          <a:bodyPr/>
          <a:lstStyle/>
          <a:p>
            <a:pPr>
              <a:defRPr sz="2435"/>
            </a:pPr>
            <a:r>
              <a:t>The Kennedy family is one of the most established political families in the United States, having produced a president, three senators, three ambassadors, and multiple other representatives and politicians, both at the federal and state level.</a:t>
            </a:r>
          </a:p>
          <a:p>
            <a:pPr>
              <a:defRPr sz="2435"/>
            </a:pPr>
            <a:r>
              <a:t>Bobby would later run for president in 1968 before his assassination, while another Kennedy brother, Ted, ran for president in 1980.</a:t>
            </a:r>
          </a:p>
          <a:p>
            <a:pPr>
              <a:defRPr sz="2435"/>
            </a:pPr>
            <a:r>
              <a:t>Kennedy was a life member of the National Rifle Association.</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WnWj5R.jpg"/>
          <p:cNvPicPr>
            <a:picLocks noChangeAspect="1"/>
          </p:cNvPicPr>
          <p:nvPr/>
        </p:nvPicPr>
        <p:blipFill>
          <a:blip r:embed="rId2"/>
          <a:stretch>
            <a:fillRect/>
          </a:stretch>
        </p:blipFill>
        <p:spPr>
          <a:xfrm>
            <a:off x="2337816" y="914400"/>
            <a:ext cx="446836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600"/>
            </a:pPr>
            <a:r>
              <a:t>The First Family in 1962</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Wife and children</a:t>
            </a:r>
          </a:p>
        </p:txBody>
      </p:sp>
      <p:sp>
        <p:nvSpPr>
          <p:cNvPr id="3" name="Content Placeholder 2"/>
          <p:cNvSpPr>
            <a:spLocks noGrp="1"/>
          </p:cNvSpPr>
          <p:nvPr>
            <p:ph idx="1"/>
          </p:nvPr>
        </p:nvSpPr>
        <p:spPr/>
        <p:txBody>
          <a:bodyPr/>
          <a:lstStyle/>
          <a:p>
            <a:pPr>
              <a:defRPr sz="3246"/>
            </a:pPr>
            <a:r>
              <a:t>Kennedy met his future wife, Jacqueline Lee "Jackie" Bouvier (1929–1994), when he was a congressman.</a:t>
            </a:r>
          </a:p>
          <a:p>
            <a:pPr>
              <a:defRPr sz="3246"/>
            </a:pPr>
            <a:r>
              <a:t>John Fitzgerald Kennedy Jr., nicknamed "John-John" by the press as a child, was born in late November 1960, 17 days after his father was elected.</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3zRC8A.jpg"/>
          <p:cNvPicPr>
            <a:picLocks noChangeAspect="1"/>
          </p:cNvPicPr>
          <p:nvPr/>
        </p:nvPicPr>
        <p:blipFill>
          <a:blip r:embed="rId2"/>
          <a:stretch>
            <a:fillRect/>
          </a:stretch>
        </p:blipFill>
        <p:spPr>
          <a:xfrm>
            <a:off x="2292095" y="914400"/>
            <a:ext cx="455980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241"/>
            </a:pPr>
            <a:r>
              <a:t>The Kennedy brothers: Attorney General Robert F. Kennedy, Senator Ted Kennedy, and President John F. Kennedy in 1963</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Popular image</a:t>
            </a:r>
          </a:p>
        </p:txBody>
      </p:sp>
      <p:sp>
        <p:nvSpPr>
          <p:cNvPr id="3" name="Content Placeholder 2"/>
          <p:cNvSpPr>
            <a:spLocks noGrp="1"/>
          </p:cNvSpPr>
          <p:nvPr>
            <p:ph idx="1"/>
          </p:nvPr>
        </p:nvSpPr>
        <p:spPr/>
        <p:txBody>
          <a:bodyPr/>
          <a:lstStyle/>
          <a:p>
            <a:pPr>
              <a:defRPr sz="2368"/>
            </a:pPr>
            <a:r>
              <a:t>Although Eisenhower had allowed presidential press conferences to be filmed for television, Kennedy was the first president to ask for them to be broadcast live and made good use of the medium.</a:t>
            </a:r>
          </a:p>
          <a:p>
            <a:pPr>
              <a:defRPr sz="2368"/>
            </a:pPr>
            <a:r>
              <a:t>In 1961 the Radio-Television News Directors Association presented Kennedy with its highest honor, the Paul White Award, in recognition of his open relationship with the media.</a:t>
            </a:r>
          </a:p>
          <a:p>
            <a:pPr>
              <a:defRPr sz="2368"/>
            </a:pPr>
            <a:r>
              <a:t>Mrs. Kennedy brought new art and furniture to the White House, and directed its restoration.</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"Camelot Era"</a:t>
            </a:r>
          </a:p>
        </p:txBody>
      </p:sp>
      <p:sp>
        <p:nvSpPr>
          <p:cNvPr id="3" name="Content Placeholder 2"/>
          <p:cNvSpPr>
            <a:spLocks noGrp="1"/>
          </p:cNvSpPr>
          <p:nvPr>
            <p:ph idx="1"/>
          </p:nvPr>
        </p:nvSpPr>
        <p:spPr/>
        <p:txBody>
          <a:bodyPr/>
          <a:lstStyle/>
          <a:p>
            <a:pPr>
              <a:defRPr sz="3600"/>
            </a:pPr>
            <a:r>
              <a:t>The term "Camelot" came to be used retrospectively as iconic of the Kennedy administration, and the charisma of Kennedy and his family.</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Health</a:t>
            </a:r>
          </a:p>
        </p:txBody>
      </p:sp>
      <p:sp>
        <p:nvSpPr>
          <p:cNvPr id="3" name="Content Placeholder 2"/>
          <p:cNvSpPr>
            <a:spLocks noGrp="1"/>
          </p:cNvSpPr>
          <p:nvPr>
            <p:ph idx="1"/>
          </p:nvPr>
        </p:nvSpPr>
        <p:spPr/>
        <p:txBody>
          <a:bodyPr/>
          <a:lstStyle/>
          <a:p>
            <a:pPr>
              <a:defRPr sz="2900"/>
            </a:pPr>
            <a:r>
              <a:t>In 1966 Dr. Travell revealed that Kennedy also had hypothyroidism.</a:t>
            </a:r>
          </a:p>
          <a:p>
            <a:pPr>
              <a:defRPr sz="2900"/>
            </a:pPr>
            <a:r>
              <a:t>Details of these and other medical problems were not publicly disclosed during Kennedy's lifetime.</a:t>
            </a:r>
          </a:p>
          <a:p>
            <a:pPr>
              <a:defRPr sz="2900"/>
            </a:pPr>
            <a:r>
              <a:t>Dr. Nassir Ghaemi, a physician who reviewed Kennedy's medical records in his presidential archives, has opined that Kennedy's leadership (e.g.</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0TmkfF.jpg"/>
          <p:cNvPicPr>
            <a:picLocks noChangeAspect="1"/>
          </p:cNvPicPr>
          <p:nvPr/>
        </p:nvPicPr>
        <p:blipFill>
          <a:blip r:embed="rId2"/>
          <a:stretch>
            <a:fillRect/>
          </a:stretch>
        </p:blipFill>
        <p:spPr>
          <a:xfrm>
            <a:off x="1237487" y="914400"/>
            <a:ext cx="666902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454"/>
            </a:pPr>
            <a:r>
              <a:t>The newlyweds are surrounded by Jack's siblings on their wedding day in Newport, Rhode Island, 1953</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Personal tragedies</a:t>
            </a:r>
          </a:p>
        </p:txBody>
      </p:sp>
      <p:sp>
        <p:nvSpPr>
          <p:cNvPr id="3" name="Content Placeholder 2"/>
          <p:cNvSpPr>
            <a:spLocks noGrp="1"/>
          </p:cNvSpPr>
          <p:nvPr>
            <p:ph idx="1"/>
          </p:nvPr>
        </p:nvSpPr>
        <p:spPr/>
        <p:txBody>
          <a:bodyPr/>
          <a:lstStyle/>
          <a:p>
            <a:pPr>
              <a:defRPr sz="2639"/>
            </a:pPr>
            <a:r>
              <a:t>Kennedy and his family have experienced a number of personal tragedies.</a:t>
            </a:r>
          </a:p>
          <a:p>
            <a:pPr>
              <a:defRPr sz="2639"/>
            </a:pPr>
            <a:r>
              <a:t>Kennedy's younger sister Rose Marie "Rosemary" Kennedy was born in 1918 with intellectual disabilities and underwent a prefrontal lobotomy at age 23, leaving her incapacitated for the rest of her life, until her death in 2005.</a:t>
            </a:r>
          </a:p>
          <a:p>
            <a:pPr>
              <a:defRPr sz="2639"/>
            </a:pPr>
            <a:r>
              <a:t>A son, Patrick Bouvier Kennedy, died two days after birth in August 1963.</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Commanding the  PT-109</a:t>
            </a:r>
          </a:p>
        </p:txBody>
      </p:sp>
      <p:sp>
        <p:nvSpPr>
          <p:cNvPr id="3" name="Content Placeholder 2"/>
          <p:cNvSpPr>
            <a:spLocks noGrp="1"/>
          </p:cNvSpPr>
          <p:nvPr>
            <p:ph idx="1"/>
          </p:nvPr>
        </p:nvSpPr>
        <p:spPr/>
        <p:txBody>
          <a:bodyPr/>
          <a:lstStyle/>
          <a:p>
            <a:pPr>
              <a:defRPr sz="2622"/>
            </a:pPr>
            <a:r>
              <a:t>In April 1943, Kennedy was assigned to Motor Torpedo Squadron TWO.</a:t>
            </a:r>
          </a:p>
          <a:p>
            <a:pPr>
              <a:defRPr sz="2622"/>
            </a:pPr>
            <a:r>
              <a:t>Kennedy stated: "There's nothing in the book about a situation like this.</a:t>
            </a:r>
          </a:p>
          <a:p>
            <a:pPr>
              <a:defRPr sz="2622"/>
            </a:pPr>
            <a:r>
              <a:t>Kennedy and Ross found a small canoe, packages of crackers, candy and a fifty-gallon drum of drinkable water left by the Japanese, which Kennedy paddled another half mile back to Olasana in the acquired canoe to provide his hungry crew.</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0ZGMah.jpg"/>
          <p:cNvPicPr>
            <a:picLocks noChangeAspect="1"/>
          </p:cNvPicPr>
          <p:nvPr/>
        </p:nvPicPr>
        <p:blipFill>
          <a:blip r:embed="rId2"/>
          <a:stretch>
            <a:fillRect/>
          </a:stretch>
        </p:blipFill>
        <p:spPr>
          <a:xfrm>
            <a:off x="914400" y="1143000"/>
            <a:ext cx="7315200" cy="41148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709"/>
            </a:pPr>
            <a:r>
              <a:t>Attorney General Robert F. Kennedy, Marilyn Monroe, and John Kennedy talk during the president's 19 May, 1962 early birthday party where Monroe publicly serenaded JFK with "Happy Birthday, Mr. President"</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Affairs, extramarital relationships and friendships</a:t>
            </a:r>
          </a:p>
        </p:txBody>
      </p:sp>
      <p:sp>
        <p:nvSpPr>
          <p:cNvPr id="3" name="Content Placeholder 2"/>
          <p:cNvSpPr>
            <a:spLocks noGrp="1"/>
          </p:cNvSpPr>
          <p:nvPr>
            <p:ph idx="1"/>
          </p:nvPr>
        </p:nvSpPr>
        <p:spPr/>
        <p:txBody>
          <a:bodyPr/>
          <a:lstStyle/>
          <a:p>
            <a:pPr>
              <a:defRPr sz="2824"/>
            </a:pPr>
            <a:r>
              <a:t>J. Edgar Hoover, the FBI director, received reports about Kennedy's indiscretions.</a:t>
            </a:r>
          </a:p>
          <a:p>
            <a:pPr>
              <a:defRPr sz="2824"/>
            </a:pPr>
            <a:r>
              <a:t>Kennedy inspired affection and loyalty from the members of his team and his supporters.</a:t>
            </a:r>
          </a:p>
          <a:p>
            <a:pPr>
              <a:defRPr sz="2824"/>
            </a:pPr>
            <a:r>
              <a:t>Lem Billings was a close and long-time friend of Kennedy and the Kennedy family.</a:t>
            </a:r>
          </a:p>
          <a:p>
            <a:pPr>
              <a:defRPr sz="2824"/>
            </a:pPr>
            <a:r>
              <a:t>Billings had his own room in which to stay at several Kennedy residences.</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y0DIfz.JPG"/>
          <p:cNvPicPr>
            <a:picLocks noChangeAspect="1"/>
          </p:cNvPicPr>
          <p:nvPr/>
        </p:nvPicPr>
        <p:blipFill>
          <a:blip r:embed="rId2"/>
          <a:stretch>
            <a:fillRect/>
          </a:stretch>
        </p:blipFill>
        <p:spPr>
          <a:xfrm>
            <a:off x="1523999" y="914400"/>
            <a:ext cx="609600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000"/>
            </a:pPr>
            <a:r>
              <a:t>John F. Kennedy Memorial, near Jerusalem, Israel</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LPK0U6.jpg"/>
          <p:cNvPicPr>
            <a:picLocks noChangeAspect="1"/>
          </p:cNvPicPr>
          <p:nvPr/>
        </p:nvPicPr>
        <p:blipFill>
          <a:blip r:embed="rId2"/>
          <a:stretch>
            <a:fillRect/>
          </a:stretch>
        </p:blipFill>
        <p:spPr>
          <a:xfrm>
            <a:off x="2581088" y="914400"/>
            <a:ext cx="398182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130"/>
            </a:pPr>
            <a:r>
              <a:t>Kennedy on a U.S. postage stamp, issue of 1967</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Historical evaluations and legacy</a:t>
            </a:r>
          </a:p>
        </p:txBody>
      </p:sp>
      <p:sp>
        <p:nvSpPr>
          <p:cNvPr id="3" name="Content Placeholder 2"/>
          <p:cNvSpPr>
            <a:spLocks noGrp="1"/>
          </p:cNvSpPr>
          <p:nvPr>
            <p:ph idx="1"/>
          </p:nvPr>
        </p:nvSpPr>
        <p:spPr/>
        <p:txBody>
          <a:bodyPr/>
          <a:lstStyle/>
          <a:p>
            <a:pPr>
              <a:defRPr sz="2891"/>
            </a:pPr>
            <a:r>
              <a:t>The US Special Forces had a special bond with Kennedy.</a:t>
            </a:r>
          </a:p>
          <a:p>
            <a:pPr>
              <a:defRPr sz="2891"/>
            </a:pPr>
            <a:r>
              <a:t>This bond was shown at Kennedy's funeral.</a:t>
            </a:r>
          </a:p>
          <a:p>
            <a:pPr>
              <a:defRPr sz="2891"/>
            </a:pPr>
            <a:r>
              <a:t>Kennedy is the only president who predeceased his mother and father.</a:t>
            </a:r>
          </a:p>
          <a:p>
            <a:pPr>
              <a:defRPr sz="2891"/>
            </a:pPr>
            <a:r>
              <a:t>Throughout the English-speaking world, the given name Kennedy has sometimes been used in honor of President Kennedy, as well his brother Robert.</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Effect of assassination</a:t>
            </a:r>
          </a:p>
        </p:txBody>
      </p:sp>
      <p:sp>
        <p:nvSpPr>
          <p:cNvPr id="3" name="Content Placeholder 2"/>
          <p:cNvSpPr>
            <a:spLocks noGrp="1"/>
          </p:cNvSpPr>
          <p:nvPr>
            <p:ph idx="1"/>
          </p:nvPr>
        </p:nvSpPr>
        <p:spPr/>
        <p:txBody>
          <a:bodyPr/>
          <a:lstStyle/>
          <a:p>
            <a:pPr>
              <a:defRPr sz="2250"/>
            </a:pPr>
            <a:r>
              <a:t>Television was the primary source that kept people informed of the events that surrounded Kennedy's assassination.</a:t>
            </a:r>
          </a:p>
          <a:p>
            <a:pPr>
              <a:defRPr sz="2250"/>
            </a:pPr>
            <a:r>
              <a:t>On September 2, 1963, Kennedy helped inaugurate network television's first half-hour nightly evening newscast according to an interview with CBS Evening News anchor Walter Cronkite.</a:t>
            </a:r>
          </a:p>
          <a:p>
            <a:pPr>
              <a:defRPr sz="2250"/>
            </a:pPr>
            <a:r>
              <a:t>Many vividly remember where they were when they first learned the news that Kennedy was assassinated, as with the Japanese attack on Pearl Harbor on December 7, 1941, before it and the September 11 attacks after it.</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Memorials and eponyms</a:t>
            </a:r>
          </a:p>
        </p:txBody>
      </p:sp>
      <p:sp>
        <p:nvSpPr>
          <p:cNvPr id="3" name="Content Placeholder 2"/>
          <p:cNvSpPr>
            <a:spLocks noGrp="1"/>
          </p:cNvSpPr>
          <p:nvPr>
            <p:ph idx="1"/>
          </p:nvPr>
        </p:nvSpPr>
        <p:spPr/>
        <p:txBody>
          <a:bodyPr/>
          <a:lstStyle/>
          <a:p>
            <a:pPr>
              <a:defRPr sz="2850"/>
            </a:pPr>
            <a:r>
              <a:t>John F. Kennedy International Airport, American airport in New York City; nation's busiest international gateway</a:t>
            </a:r>
          </a:p>
          <a:p>
            <a:pPr>
              <a:defRPr sz="2850"/>
            </a:pPr>
            <a:r>
              <a:t>John F. Kennedy School of Government, part of Harvard University</a:t>
            </a:r>
          </a:p>
          <a:p>
            <a:pPr>
              <a:defRPr sz="2850"/>
            </a:pPr>
            <a:r>
              <a:t>USS John F. Kennedy (CVN-79), U.S. Navy aircraft carrier that began construction in 2011, and is scheduled to be placed in commission in 2020</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Primary sources</a:t>
            </a:r>
          </a:p>
        </p:txBody>
      </p:sp>
      <p:sp>
        <p:nvSpPr>
          <p:cNvPr id="3" name="Content Placeholder 2"/>
          <p:cNvSpPr>
            <a:spLocks noGrp="1"/>
          </p:cNvSpPr>
          <p:nvPr>
            <p:ph idx="1"/>
          </p:nvPr>
        </p:nvSpPr>
        <p:spPr/>
        <p:txBody>
          <a:bodyPr/>
          <a:lstStyle/>
          <a:p>
            <a:pPr>
              <a:defRPr sz="3573"/>
            </a:pPr>
            <a:r>
              <a:t>In a Perilous Hour: The Public Address of John F. Kennedy (1995, ISBN 978-0313277702)</a:t>
            </a:r>
          </a:p>
          <a:p>
            <a:pPr>
              <a:defRPr sz="3573"/>
            </a:pPr>
            <a:r>
              <a:t>Kennedy, Jacqueline.</a:t>
            </a:r>
          </a:p>
          <a:p>
            <a:pPr>
              <a:defRPr sz="3573"/>
            </a:pPr>
            <a:r>
              <a:t>Jacqueline Kennedy: Historic Conversations on Life with John F. Kennedy (2011, ISBN 1401324258).</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Historiography and memory</a:t>
            </a:r>
          </a:p>
        </p:txBody>
      </p:sp>
      <p:sp>
        <p:nvSpPr>
          <p:cNvPr id="3" name="Content Placeholder 2"/>
          <p:cNvSpPr>
            <a:spLocks noGrp="1"/>
          </p:cNvSpPr>
          <p:nvPr>
            <p:ph idx="1"/>
          </p:nvPr>
        </p:nvSpPr>
        <p:spPr/>
        <p:txBody>
          <a:bodyPr/>
          <a:lstStyle/>
          <a:p>
            <a:pPr>
              <a:defRPr sz="3121"/>
            </a:pPr>
            <a:r>
              <a:t>The Kennedy Obsession: The American Myth of JFK (1997, ISBN 978-0231107983)</a:t>
            </a:r>
          </a:p>
          <a:p>
            <a:pPr>
              <a:defRPr sz="3121"/>
            </a:pPr>
            <a:r>
              <a:t>"An Idol and Once a President: John F. Kennedy at 100".</a:t>
            </a:r>
          </a:p>
          <a:p>
            <a:pPr>
              <a:defRPr sz="3121"/>
            </a:pPr>
            <a:r>
              <a:t>A Companion to John F. Kennedy (Wiley-Blackwell, 2014, ISBN 978-1444350364), Topical essays by scholars focusing on the historiography</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links</a:t>
            </a:r>
          </a:p>
        </p:txBody>
      </p:sp>
      <p:sp>
        <p:nvSpPr>
          <p:cNvPr id="3" name="Content Placeholder 2"/>
          <p:cNvSpPr>
            <a:spLocks noGrp="1"/>
          </p:cNvSpPr>
          <p:nvPr>
            <p:ph idx="1"/>
          </p:nvPr>
        </p:nvSpPr>
        <p:spPr/>
        <p:txBody>
          <a:bodyPr/>
          <a:lstStyle/>
          <a:p>
            <a:pPr>
              <a:defRPr sz="3086"/>
            </a:pPr>
            <a:r>
              <a:t>John F. Kennedy Presidential Library and Museum</a:t>
            </a:r>
          </a:p>
          <a:p>
            <a:pPr>
              <a:defRPr sz="3086"/>
            </a:pPr>
            <a:r>
              <a:t>"John F. Kennedy collected news and commentary".</a:t>
            </a:r>
          </a:p>
          <a:p>
            <a:pPr>
              <a:defRPr sz="3086"/>
            </a:pPr>
            <a:r>
              <a:t>"John F. Kennedy (id: K000107)".</a:t>
            </a:r>
          </a:p>
          <a:p>
            <a:pPr>
              <a:defRPr sz="3086"/>
            </a:pPr>
            <a:r>
              <a:t>Works by or about John F. Kennedy at Internet Archive</a:t>
            </a:r>
          </a:p>
          <a:p>
            <a:pPr>
              <a:defRPr sz="3086"/>
            </a:pPr>
            <a:r>
              <a:t>John F. Kennedy discography at Discogs</a:t>
            </a:r>
          </a:p>
          <a:p>
            <a:pPr>
              <a:defRPr sz="3086"/>
            </a:pPr>
            <a:r>
              <a:t>John F. Kennedy at Curlie</a:t>
            </a:r>
          </a:p>
          <a:p>
            <a:pPr>
              <a:defRPr sz="3086"/>
            </a:pPr>
            <a:r>
              <a:t>John F. Kennedy on IMDb</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Commanding the  PT-59</a:t>
            </a:r>
          </a:p>
        </p:txBody>
      </p:sp>
      <p:sp>
        <p:nvSpPr>
          <p:cNvPr id="3" name="Content Placeholder 2"/>
          <p:cNvSpPr>
            <a:spLocks noGrp="1"/>
          </p:cNvSpPr>
          <p:nvPr>
            <p:ph idx="1"/>
          </p:nvPr>
        </p:nvSpPr>
        <p:spPr/>
        <p:txBody>
          <a:bodyPr/>
          <a:lstStyle/>
          <a:p>
            <a:pPr>
              <a:defRPr sz="2601"/>
            </a:pPr>
            <a:r>
              <a:t>Kennedy took only a month to recover.</a:t>
            </a:r>
          </a:p>
          <a:p>
            <a:pPr>
              <a:defRPr sz="2601"/>
            </a:pPr>
            <a:r>
              <a:t>On October 8, Kennedy was promoted to full lieutenant.</a:t>
            </a:r>
          </a:p>
          <a:p>
            <a:pPr>
              <a:defRPr sz="2601"/>
            </a:pPr>
            <a:r>
              <a:t>Kennedy was hospitalized at the Chelsea Naval Hospital in Chelsea, Massachusetts from May to December 1944.</a:t>
            </a:r>
          </a:p>
          <a:p>
            <a:pPr>
              <a:defRPr sz="2601"/>
            </a:pPr>
            <a:r>
              <a:t>Kennedy's two original medals are currently on display at the John F. Kennedy Presidential Library and Museum.</a:t>
            </a:r>
          </a:p>
          <a:p>
            <a:pPr>
              <a:defRPr sz="2601"/>
            </a:pPr>
            <a:r>
              <a:t>When later asked how he became a war hero, Kennedy joked: "It was easy.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